
<file path=[Content_Types].xml><?xml version="1.0" encoding="utf-8"?>
<Types xmlns="http://schemas.openxmlformats.org/package/2006/content-types">
  <Default Extension="png" ContentType="image/png"/>
  <Default Extension="jpeg" ContentType="image/jpeg"/>
  <Default Extension="TS" ContentType="video/unknown"/>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08" r:id="rId1"/>
  </p:sldMasterIdLst>
  <p:sldIdLst>
    <p:sldId id="271" r:id="rId2"/>
    <p:sldId id="267" r:id="rId3"/>
    <p:sldId id="256" r:id="rId4"/>
    <p:sldId id="257" r:id="rId5"/>
    <p:sldId id="258" r:id="rId6"/>
    <p:sldId id="265" r:id="rId7"/>
    <p:sldId id="273" r:id="rId8"/>
    <p:sldId id="268" r:id="rId9"/>
    <p:sldId id="269" r:id="rId10"/>
    <p:sldId id="270" r:id="rId11"/>
    <p:sldId id="274" r:id="rId12"/>
    <p:sldId id="272" r:id="rId13"/>
    <p:sldId id="259" r:id="rId14"/>
    <p:sldId id="266" r:id="rId15"/>
    <p:sldId id="260" r:id="rId16"/>
    <p:sldId id="262" r:id="rId17"/>
    <p:sldId id="263" r:id="rId18"/>
  </p:sldIdLst>
  <p:sldSz cx="9144000" cy="6858000" type="screen4x3"/>
  <p:notesSz cx="6858000" cy="9144000"/>
  <p:defaultText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p:cViewPr varScale="1">
        <p:scale>
          <a:sx n="66" d="100"/>
          <a:sy n="66" d="100"/>
        </p:scale>
        <p:origin x="-149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7216D53-1351-4D0F-8661-F5358622CB5B}" type="datetimeFigureOut">
              <a:rPr lang="ar-EG" smtClean="0"/>
              <a:t>11/02/1440</a:t>
            </a:fld>
            <a:endParaRPr lang="ar-EG"/>
          </a:p>
        </p:txBody>
      </p:sp>
      <p:sp>
        <p:nvSpPr>
          <p:cNvPr id="17" name="Footer Placeholder 16"/>
          <p:cNvSpPr>
            <a:spLocks noGrp="1"/>
          </p:cNvSpPr>
          <p:nvPr>
            <p:ph type="ftr" sz="quarter" idx="11"/>
          </p:nvPr>
        </p:nvSpPr>
        <p:spPr/>
        <p:txBody>
          <a:bodyPr/>
          <a:lstStyle/>
          <a:p>
            <a:endParaRPr lang="ar-EG"/>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64C8EBEE-E2AE-490B-B0BF-493E845A2B2A}" type="slidenum">
              <a:rPr lang="ar-EG" smtClean="0"/>
              <a:t>‹#›</a:t>
            </a:fld>
            <a:endParaRPr lang="ar-EG"/>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7216D53-1351-4D0F-8661-F5358622CB5B}" type="datetimeFigureOut">
              <a:rPr lang="ar-EG" smtClean="0"/>
              <a:t>11/02/1440</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64C8EBEE-E2AE-490B-B0BF-493E845A2B2A}" type="slidenum">
              <a:rPr lang="ar-EG" smtClean="0"/>
              <a:t>‹#›</a:t>
            </a:fld>
            <a:endParaRPr lang="ar-EG"/>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64C8EBEE-E2AE-490B-B0BF-493E845A2B2A}" type="slidenum">
              <a:rPr lang="ar-EG" smtClean="0"/>
              <a:t>‹#›</a:t>
            </a:fld>
            <a:endParaRPr lang="ar-EG"/>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7216D53-1351-4D0F-8661-F5358622CB5B}" type="datetimeFigureOut">
              <a:rPr lang="ar-EG" smtClean="0"/>
              <a:t>11/02/1440</a:t>
            </a:fld>
            <a:endParaRPr lang="ar-EG"/>
          </a:p>
        </p:txBody>
      </p:sp>
      <p:sp>
        <p:nvSpPr>
          <p:cNvPr id="5" name="Footer Placeholder 4"/>
          <p:cNvSpPr>
            <a:spLocks noGrp="1"/>
          </p:cNvSpPr>
          <p:nvPr>
            <p:ph type="ftr" sz="quarter" idx="11"/>
          </p:nvPr>
        </p:nvSpPr>
        <p:spPr/>
        <p:txBody>
          <a:bodyPr/>
          <a:lstStyle/>
          <a:p>
            <a:endParaRPr lang="ar-EG"/>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7216D53-1351-4D0F-8661-F5358622CB5B}" type="datetimeFigureOut">
              <a:rPr lang="ar-EG" smtClean="0"/>
              <a:t>11/02/1440</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a:xfrm>
            <a:off x="4361688" y="1026372"/>
            <a:ext cx="457200" cy="441325"/>
          </a:xfrm>
        </p:spPr>
        <p:txBody>
          <a:bodyPr/>
          <a:lstStyle/>
          <a:p>
            <a:fld id="{64C8EBEE-E2AE-490B-B0BF-493E845A2B2A}" type="slidenum">
              <a:rPr lang="ar-EG" smtClean="0"/>
              <a:t>‹#›</a:t>
            </a:fld>
            <a:endParaRPr lang="ar-EG"/>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ar-EG"/>
          </a:p>
        </p:txBody>
      </p:sp>
      <p:sp>
        <p:nvSpPr>
          <p:cNvPr id="4" name="Date Placeholder 3"/>
          <p:cNvSpPr>
            <a:spLocks noGrp="1"/>
          </p:cNvSpPr>
          <p:nvPr>
            <p:ph type="dt" sz="half" idx="10"/>
          </p:nvPr>
        </p:nvSpPr>
        <p:spPr/>
        <p:txBody>
          <a:bodyPr/>
          <a:lstStyle/>
          <a:p>
            <a:fld id="{17216D53-1351-4D0F-8661-F5358622CB5B}" type="datetimeFigureOut">
              <a:rPr lang="ar-EG" smtClean="0"/>
              <a:t>11/02/1440</a:t>
            </a:fld>
            <a:endParaRPr lang="ar-EG"/>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64C8EBEE-E2AE-490B-B0BF-493E845A2B2A}" type="slidenum">
              <a:rPr lang="ar-EG" smtClean="0"/>
              <a:t>‹#›</a:t>
            </a:fld>
            <a:endParaRPr lang="ar-EG"/>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17216D53-1351-4D0F-8661-F5358622CB5B}" type="datetimeFigureOut">
              <a:rPr lang="ar-EG" smtClean="0"/>
              <a:t>11/02/1440</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64C8EBEE-E2AE-490B-B0BF-493E845A2B2A}" type="slidenum">
              <a:rPr lang="ar-EG" smtClean="0"/>
              <a:t>‹#›</a:t>
            </a:fld>
            <a:endParaRPr lang="ar-EG"/>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7216D53-1351-4D0F-8661-F5358622CB5B}" type="datetimeFigureOut">
              <a:rPr lang="ar-EG" smtClean="0"/>
              <a:t>11/02/1440</a:t>
            </a:fld>
            <a:endParaRPr lang="ar-EG"/>
          </a:p>
        </p:txBody>
      </p:sp>
      <p:sp>
        <p:nvSpPr>
          <p:cNvPr id="8" name="Footer Placeholder 7"/>
          <p:cNvSpPr>
            <a:spLocks noGrp="1"/>
          </p:cNvSpPr>
          <p:nvPr>
            <p:ph type="ftr" sz="quarter" idx="11"/>
          </p:nvPr>
        </p:nvSpPr>
        <p:spPr>
          <a:xfrm>
            <a:off x="304800" y="6409944"/>
            <a:ext cx="3581400" cy="365760"/>
          </a:xfrm>
        </p:spPr>
        <p:txBody>
          <a:bodyPr/>
          <a:lstStyle/>
          <a:p>
            <a:endParaRPr lang="ar-EG"/>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64C8EBEE-E2AE-490B-B0BF-493E845A2B2A}" type="slidenum">
              <a:rPr lang="ar-EG" smtClean="0"/>
              <a:t>‹#›</a:t>
            </a:fld>
            <a:endParaRPr lang="ar-EG"/>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7216D53-1351-4D0F-8661-F5358622CB5B}" type="datetimeFigureOut">
              <a:rPr lang="ar-EG" smtClean="0"/>
              <a:t>11/02/1440</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a:xfrm>
            <a:off x="4343400" y="1036020"/>
            <a:ext cx="457200" cy="441325"/>
          </a:xfrm>
        </p:spPr>
        <p:txBody>
          <a:bodyPr/>
          <a:lstStyle/>
          <a:p>
            <a:fld id="{64C8EBEE-E2AE-490B-B0BF-493E845A2B2A}" type="slidenum">
              <a:rPr lang="ar-EG" smtClean="0"/>
              <a:t>‹#›</a:t>
            </a:fld>
            <a:endParaRPr lang="ar-E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17216D53-1351-4D0F-8661-F5358622CB5B}" type="datetimeFigureOut">
              <a:rPr lang="ar-EG" smtClean="0"/>
              <a:t>11/02/1440</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64C8EBEE-E2AE-490B-B0BF-493E845A2B2A}" type="slidenum">
              <a:rPr lang="ar-EG" smtClean="0"/>
              <a:t>‹#›</a:t>
            </a:fld>
            <a:endParaRPr lang="ar-E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64C8EBEE-E2AE-490B-B0BF-493E845A2B2A}" type="slidenum">
              <a:rPr lang="ar-EG" smtClean="0"/>
              <a:t>‹#›</a:t>
            </a:fld>
            <a:endParaRPr lang="ar-EG"/>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17216D53-1351-4D0F-8661-F5358622CB5B}" type="datetimeFigureOut">
              <a:rPr lang="ar-EG" smtClean="0"/>
              <a:t>11/02/1440</a:t>
            </a:fld>
            <a:endParaRPr lang="ar-EG"/>
          </a:p>
        </p:txBody>
      </p:sp>
      <p:sp>
        <p:nvSpPr>
          <p:cNvPr id="6" name="Footer Placeholder 5"/>
          <p:cNvSpPr>
            <a:spLocks noGrp="1"/>
          </p:cNvSpPr>
          <p:nvPr>
            <p:ph type="ftr" sz="quarter" idx="11"/>
          </p:nvPr>
        </p:nvSpPr>
        <p:spPr>
          <a:xfrm>
            <a:off x="301752" y="6410848"/>
            <a:ext cx="3383280" cy="365760"/>
          </a:xfrm>
        </p:spPr>
        <p:txBody>
          <a:bodyPr/>
          <a:lstStyle/>
          <a:p>
            <a:endParaRPr lang="ar-EG"/>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64C8EBEE-E2AE-490B-B0BF-493E845A2B2A}" type="slidenum">
              <a:rPr lang="ar-EG" smtClean="0"/>
              <a:t>‹#›</a:t>
            </a:fld>
            <a:endParaRPr lang="ar-EG"/>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17216D53-1351-4D0F-8661-F5358622CB5B}" type="datetimeFigureOut">
              <a:rPr lang="ar-EG" smtClean="0"/>
              <a:t>11/02/1440</a:t>
            </a:fld>
            <a:endParaRPr lang="ar-EG"/>
          </a:p>
        </p:txBody>
      </p:sp>
      <p:sp>
        <p:nvSpPr>
          <p:cNvPr id="6" name="Footer Placeholder 5"/>
          <p:cNvSpPr>
            <a:spLocks noGrp="1"/>
          </p:cNvSpPr>
          <p:nvPr>
            <p:ph type="ftr" sz="quarter" idx="11"/>
          </p:nvPr>
        </p:nvSpPr>
        <p:spPr>
          <a:xfrm>
            <a:off x="301752" y="6410848"/>
            <a:ext cx="3584448" cy="365760"/>
          </a:xfrm>
        </p:spPr>
        <p:txBody>
          <a:bodyPr/>
          <a:lstStyle/>
          <a:p>
            <a:endParaRPr lang="ar-EG"/>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17216D53-1351-4D0F-8661-F5358622CB5B}" type="datetimeFigureOut">
              <a:rPr lang="ar-EG" smtClean="0"/>
              <a:t>11/02/1440</a:t>
            </a:fld>
            <a:endParaRPr lang="ar-EG"/>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ar-EG"/>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64C8EBEE-E2AE-490B-B0BF-493E845A2B2A}" type="slidenum">
              <a:rPr lang="ar-EG" smtClean="0"/>
              <a:t>‹#›</a:t>
            </a:fld>
            <a:endParaRPr lang="ar-EG"/>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1"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r" rtl="1"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r" rtl="1"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r" rtl="1"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r" rtl="1"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r" rtl="1"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r" rtl="1"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r" rtl="1"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r" rtl="1"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TS"/><Relationship Id="rId1" Type="http://schemas.microsoft.com/office/2007/relationships/media" Target="../media/media1.TS"/><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ar-EG" dirty="0"/>
          </a:p>
        </p:txBody>
      </p:sp>
      <p:sp>
        <p:nvSpPr>
          <p:cNvPr id="3" name="Content Placeholder 2"/>
          <p:cNvSpPr>
            <a:spLocks noGrp="1"/>
          </p:cNvSpPr>
          <p:nvPr>
            <p:ph sz="quarter" idx="1"/>
          </p:nvPr>
        </p:nvSpPr>
        <p:spPr/>
        <p:txBody>
          <a:bodyPr/>
          <a:lstStyle/>
          <a:p>
            <a:pPr algn="l" rtl="0"/>
            <a:r>
              <a:rPr lang="en-US" dirty="0" smtClean="0"/>
              <a:t>Challenge Name</a:t>
            </a:r>
          </a:p>
          <a:p>
            <a:pPr marL="0" indent="0" algn="l" rtl="0">
              <a:buNone/>
            </a:pPr>
            <a:r>
              <a:rPr lang="en-US" dirty="0"/>
              <a:t> </a:t>
            </a:r>
            <a:r>
              <a:rPr lang="en-US" dirty="0" smtClean="0"/>
              <a:t>   volcanoes , icebergs , and asteroids / don’t forget the </a:t>
            </a:r>
          </a:p>
          <a:p>
            <a:pPr marL="0" indent="0" algn="l" rtl="0">
              <a:buNone/>
            </a:pPr>
            <a:r>
              <a:rPr lang="en-US" dirty="0"/>
              <a:t> </a:t>
            </a:r>
            <a:r>
              <a:rPr lang="en-US" dirty="0" smtClean="0"/>
              <a:t>   can opener .</a:t>
            </a:r>
          </a:p>
          <a:p>
            <a:pPr algn="l" rtl="0"/>
            <a:r>
              <a:rPr lang="en-US" dirty="0" smtClean="0"/>
              <a:t>Challenge Members </a:t>
            </a:r>
          </a:p>
          <a:p>
            <a:pPr marL="0" indent="0" algn="l" rtl="0">
              <a:buNone/>
            </a:pPr>
            <a:r>
              <a:rPr lang="en-US" dirty="0"/>
              <a:t> </a:t>
            </a:r>
            <a:r>
              <a:rPr lang="en-US" dirty="0" smtClean="0"/>
              <a:t>   - Nada Mohamed Ali Hassan</a:t>
            </a:r>
          </a:p>
          <a:p>
            <a:pPr marL="0" indent="0" algn="l" rtl="0">
              <a:buNone/>
            </a:pPr>
            <a:r>
              <a:rPr lang="en-US" dirty="0"/>
              <a:t> </a:t>
            </a:r>
            <a:r>
              <a:rPr lang="en-US" dirty="0" smtClean="0"/>
              <a:t>   - </a:t>
            </a:r>
            <a:r>
              <a:rPr lang="en-US" dirty="0" err="1" smtClean="0"/>
              <a:t>Aml</a:t>
            </a:r>
            <a:r>
              <a:rPr lang="en-US" dirty="0" smtClean="0"/>
              <a:t> Mahmoud Mohamed </a:t>
            </a:r>
            <a:r>
              <a:rPr lang="en-US" dirty="0" err="1" smtClean="0"/>
              <a:t>Elkhodary</a:t>
            </a:r>
            <a:endParaRPr lang="en-US" dirty="0" smtClean="0"/>
          </a:p>
          <a:p>
            <a:pPr marL="0" indent="0" algn="l" rtl="0">
              <a:buNone/>
            </a:pPr>
            <a:r>
              <a:rPr lang="en-US" dirty="0"/>
              <a:t> </a:t>
            </a:r>
            <a:r>
              <a:rPr lang="en-US" dirty="0" smtClean="0"/>
              <a:t>   - </a:t>
            </a:r>
            <a:r>
              <a:rPr lang="en-US" dirty="0" err="1" smtClean="0"/>
              <a:t>Ghada</a:t>
            </a:r>
            <a:r>
              <a:rPr lang="en-US" dirty="0" smtClean="0"/>
              <a:t> </a:t>
            </a:r>
            <a:r>
              <a:rPr lang="en-US" dirty="0" err="1" smtClean="0"/>
              <a:t>Mostafa</a:t>
            </a:r>
            <a:r>
              <a:rPr lang="en-US" dirty="0" smtClean="0"/>
              <a:t> </a:t>
            </a:r>
            <a:r>
              <a:rPr lang="en-US" dirty="0" err="1" smtClean="0"/>
              <a:t>Elsayed</a:t>
            </a:r>
            <a:r>
              <a:rPr lang="en-US" dirty="0" smtClean="0"/>
              <a:t> </a:t>
            </a:r>
            <a:r>
              <a:rPr lang="en-US" dirty="0" err="1" smtClean="0"/>
              <a:t>Mostafa</a:t>
            </a:r>
            <a:endParaRPr lang="en-US" dirty="0" smtClean="0"/>
          </a:p>
          <a:p>
            <a:pPr marL="0" indent="0" algn="l" rtl="0">
              <a:buNone/>
            </a:pPr>
            <a:r>
              <a:rPr lang="en-US" dirty="0"/>
              <a:t> </a:t>
            </a:r>
            <a:r>
              <a:rPr lang="en-US" dirty="0" smtClean="0"/>
              <a:t>   - Suzan Mahmoud Mohamed Ibrahim</a:t>
            </a:r>
          </a:p>
          <a:p>
            <a:pPr algn="l" rtl="0"/>
            <a:endParaRPr lang="en-US" dirty="0" smtClean="0"/>
          </a:p>
        </p:txBody>
      </p:sp>
    </p:spTree>
    <p:extLst>
      <p:ext uri="{BB962C8B-B14F-4D97-AF65-F5344CB8AC3E}">
        <p14:creationId xmlns:p14="http://schemas.microsoft.com/office/powerpoint/2010/main" val="2659549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err="1" smtClean="0">
                <a:solidFill>
                  <a:schemeClr val="tx2">
                    <a:lumMod val="75000"/>
                  </a:schemeClr>
                </a:solidFill>
              </a:rPr>
              <a:t>companents</a:t>
            </a:r>
            <a:endParaRPr lang="ar-EG" sz="4800" dirty="0">
              <a:solidFill>
                <a:schemeClr val="tx2">
                  <a:lumMod val="75000"/>
                </a:schemeClr>
              </a:solidFill>
            </a:endParaRPr>
          </a:p>
        </p:txBody>
      </p:sp>
      <p:sp>
        <p:nvSpPr>
          <p:cNvPr id="3" name="Content Placeholder 2"/>
          <p:cNvSpPr>
            <a:spLocks noGrp="1"/>
          </p:cNvSpPr>
          <p:nvPr>
            <p:ph sz="quarter" idx="1"/>
          </p:nvPr>
        </p:nvSpPr>
        <p:spPr>
          <a:xfrm>
            <a:off x="301752" y="1484784"/>
            <a:ext cx="8503920" cy="5112568"/>
          </a:xfrm>
        </p:spPr>
        <p:txBody>
          <a:bodyPr>
            <a:normAutofit fontScale="85000" lnSpcReduction="20000"/>
          </a:bodyPr>
          <a:lstStyle/>
          <a:p>
            <a:pPr marL="0" indent="0">
              <a:buNone/>
            </a:pPr>
            <a:r>
              <a:rPr lang="en-US" dirty="0" smtClean="0"/>
              <a:t> </a:t>
            </a:r>
            <a:endParaRPr lang="en-US" dirty="0"/>
          </a:p>
          <a:p>
            <a:pPr lvl="0"/>
            <a:r>
              <a:rPr lang="en-US" dirty="0" err="1" smtClean="0"/>
              <a:t>Arduino</a:t>
            </a:r>
            <a:endParaRPr lang="en-US" dirty="0" smtClean="0"/>
          </a:p>
          <a:p>
            <a:r>
              <a:rPr lang="en-US" dirty="0"/>
              <a:t>Voice recognition </a:t>
            </a:r>
            <a:r>
              <a:rPr lang="en-US" dirty="0" smtClean="0"/>
              <a:t>module</a:t>
            </a:r>
          </a:p>
          <a:p>
            <a:pPr lvl="0"/>
            <a:r>
              <a:rPr lang="en-US" dirty="0" smtClean="0"/>
              <a:t>Servo </a:t>
            </a:r>
            <a:r>
              <a:rPr lang="en-US" dirty="0"/>
              <a:t>motor</a:t>
            </a:r>
          </a:p>
          <a:p>
            <a:pPr lvl="0"/>
            <a:r>
              <a:rPr lang="en-US" dirty="0"/>
              <a:t>LCD</a:t>
            </a:r>
          </a:p>
          <a:p>
            <a:pPr lvl="0"/>
            <a:r>
              <a:rPr lang="en-US" dirty="0"/>
              <a:t>PIR sensor</a:t>
            </a:r>
          </a:p>
          <a:p>
            <a:pPr lvl="0"/>
            <a:r>
              <a:rPr lang="en-US" dirty="0"/>
              <a:t>LED</a:t>
            </a:r>
          </a:p>
          <a:p>
            <a:pPr lvl="0"/>
            <a:r>
              <a:rPr lang="en-US" dirty="0"/>
              <a:t>Wires</a:t>
            </a:r>
          </a:p>
          <a:p>
            <a:pPr lvl="0"/>
            <a:r>
              <a:rPr lang="en-US" dirty="0"/>
              <a:t>Potentiometer</a:t>
            </a:r>
          </a:p>
          <a:p>
            <a:pPr lvl="0"/>
            <a:r>
              <a:rPr lang="en-US" dirty="0"/>
              <a:t>Transistors</a:t>
            </a:r>
          </a:p>
          <a:p>
            <a:pPr lvl="0"/>
            <a:r>
              <a:rPr lang="en-US" dirty="0"/>
              <a:t>Breadboard</a:t>
            </a:r>
          </a:p>
          <a:p>
            <a:pPr lvl="0"/>
            <a:r>
              <a:rPr lang="en-US" dirty="0"/>
              <a:t>Adaptor</a:t>
            </a:r>
          </a:p>
          <a:p>
            <a:pPr lvl="0"/>
            <a:r>
              <a:rPr lang="en-US" dirty="0"/>
              <a:t>LEDs' bar</a:t>
            </a:r>
          </a:p>
          <a:p>
            <a:pPr lvl="0"/>
            <a:r>
              <a:rPr lang="en-US" dirty="0"/>
              <a:t>Resistors </a:t>
            </a:r>
            <a:endParaRPr lang="en-US" dirty="0" smtClean="0"/>
          </a:p>
          <a:p>
            <a:pPr lvl="0"/>
            <a:endParaRPr lang="en-US" dirty="0"/>
          </a:p>
          <a:p>
            <a:pPr marL="0" indent="0" algn="l" rtl="0">
              <a:buNone/>
            </a:pPr>
            <a:endParaRPr lang="en-US" dirty="0"/>
          </a:p>
        </p:txBody>
      </p:sp>
    </p:spTree>
    <p:extLst>
      <p:ext uri="{BB962C8B-B14F-4D97-AF65-F5344CB8AC3E}">
        <p14:creationId xmlns:p14="http://schemas.microsoft.com/office/powerpoint/2010/main" val="3729660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b="1" dirty="0" smtClean="0">
                <a:solidFill>
                  <a:schemeClr val="tx2">
                    <a:lumMod val="75000"/>
                  </a:schemeClr>
                </a:solidFill>
              </a:rPr>
              <a:t>تجربة عملية للمنزل</a:t>
            </a:r>
            <a:endParaRPr lang="ar-EG" sz="4800" b="1" dirty="0">
              <a:solidFill>
                <a:schemeClr val="tx2">
                  <a:lumMod val="75000"/>
                </a:schemeClr>
              </a:solidFill>
            </a:endParaRPr>
          </a:p>
        </p:txBody>
      </p:sp>
      <p:pic>
        <p:nvPicPr>
          <p:cNvPr id="8" name="VID-20171228-WA0005.mp4">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398463" y="1772816"/>
            <a:ext cx="8312150" cy="4572000"/>
          </a:xfrm>
        </p:spPr>
      </p:pic>
    </p:spTree>
    <p:extLst>
      <p:ext uri="{BB962C8B-B14F-4D97-AF65-F5344CB8AC3E}">
        <p14:creationId xmlns:p14="http://schemas.microsoft.com/office/powerpoint/2010/main" val="39436664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b="1" dirty="0" smtClean="0">
                <a:solidFill>
                  <a:schemeClr val="tx2">
                    <a:lumMod val="75000"/>
                  </a:schemeClr>
                </a:solidFill>
              </a:rPr>
              <a:t>نموذج مبسط للكبسولة</a:t>
            </a:r>
            <a:endParaRPr lang="ar-EG" sz="4800" b="1" dirty="0">
              <a:solidFill>
                <a:schemeClr val="tx2">
                  <a:lumMod val="75000"/>
                </a:schemeClr>
              </a:solidFill>
            </a:endParaRPr>
          </a:p>
        </p:txBody>
      </p:sp>
      <p:pic>
        <p:nvPicPr>
          <p:cNvPr id="7" name="Content Placeholder 6"/>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89744" y="1527175"/>
            <a:ext cx="8128000" cy="4572000"/>
          </a:xfrm>
        </p:spPr>
      </p:pic>
    </p:spTree>
    <p:extLst>
      <p:ext uri="{BB962C8B-B14F-4D97-AF65-F5344CB8AC3E}">
        <p14:creationId xmlns:p14="http://schemas.microsoft.com/office/powerpoint/2010/main" val="11842282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b="1" dirty="0" smtClean="0">
                <a:solidFill>
                  <a:schemeClr val="tx2">
                    <a:lumMod val="75000"/>
                  </a:schemeClr>
                </a:solidFill>
              </a:rPr>
              <a:t>كبسولة النجاة من الكوارث</a:t>
            </a:r>
            <a:endParaRPr lang="ar-EG" sz="4800" b="1" dirty="0">
              <a:solidFill>
                <a:schemeClr val="tx2">
                  <a:lumMod val="75000"/>
                </a:schemeClr>
              </a:solidFill>
            </a:endParaRPr>
          </a:p>
        </p:txBody>
      </p:sp>
      <p:sp>
        <p:nvSpPr>
          <p:cNvPr id="6" name="Content Placeholder 5"/>
          <p:cNvSpPr>
            <a:spLocks noGrp="1"/>
          </p:cNvSpPr>
          <p:nvPr>
            <p:ph sz="quarter" idx="1"/>
          </p:nvPr>
        </p:nvSpPr>
        <p:spPr/>
        <p:txBody>
          <a:bodyPr/>
          <a:lstStyle/>
          <a:p>
            <a:pPr algn="just"/>
            <a:r>
              <a:rPr lang="ar-EG" sz="2400" dirty="0" smtClean="0"/>
              <a:t>فكرتنا ان احنا نعمل كبسولة او غرفة صغيرة بطول </a:t>
            </a:r>
            <a:r>
              <a:rPr lang="en-US" sz="2400" dirty="0" smtClean="0"/>
              <a:t>2.5</a:t>
            </a:r>
            <a:r>
              <a:rPr lang="ar-EG" sz="2400" dirty="0" smtClean="0"/>
              <a:t> متر وعرض </a:t>
            </a:r>
            <a:r>
              <a:rPr lang="en-US" sz="2400" dirty="0" smtClean="0"/>
              <a:t> 2.5</a:t>
            </a:r>
            <a:r>
              <a:rPr lang="ar-EG" sz="2400" dirty="0" smtClean="0"/>
              <a:t> متر وارتفاع </a:t>
            </a:r>
            <a:r>
              <a:rPr lang="en-US" sz="2400" dirty="0" smtClean="0"/>
              <a:t>2 </a:t>
            </a:r>
            <a:r>
              <a:rPr lang="ar-EG" sz="2400" dirty="0" smtClean="0"/>
              <a:t> متر وتتسع ل </a:t>
            </a:r>
            <a:r>
              <a:rPr lang="en-US" sz="2400" dirty="0" smtClean="0"/>
              <a:t>8</a:t>
            </a:r>
            <a:r>
              <a:rPr lang="ar-EG" sz="2400" dirty="0" smtClean="0"/>
              <a:t> افراد . </a:t>
            </a:r>
          </a:p>
          <a:p>
            <a:pPr algn="just"/>
            <a:r>
              <a:rPr lang="ar-EG" sz="2400" dirty="0" smtClean="0"/>
              <a:t>مكوناتها : 8 كراسي ( كل 4 كراسي ملتصقين ببعضهم البعض وامام الاربعة الاخرى ومزودة بحديدة امان , متخذين طول 1.8متر وعرض 30 </a:t>
            </a:r>
            <a:r>
              <a:rPr lang="ar-EG" sz="2400" dirty="0" smtClean="0"/>
              <a:t>سم</a:t>
            </a:r>
            <a:r>
              <a:rPr lang="ar-EG" sz="2400" dirty="0" smtClean="0"/>
              <a:t> </a:t>
            </a:r>
            <a:r>
              <a:rPr lang="ar-EG" sz="2400" dirty="0" smtClean="0"/>
              <a:t>وارتفاع 40 سم ) + مكان لعمل الحمام ( المنفذ منه على الارض , متخذ طول 0.8متر وعرض0.7 متر) . </a:t>
            </a:r>
          </a:p>
          <a:p>
            <a:pPr algn="just"/>
            <a:r>
              <a:rPr lang="ar-EG" sz="2400" dirty="0" smtClean="0"/>
              <a:t> وسنترك اعلى الكراسي ارتفاع فارغ 60 سم .</a:t>
            </a:r>
          </a:p>
          <a:p>
            <a:pPr algn="just"/>
            <a:r>
              <a:rPr lang="ar-EG" sz="2400" dirty="0" smtClean="0"/>
              <a:t> واعلى الفراغ تانك مياة ارتفاعه 50 سم وطوله 1.7 متر وعرض 30 </a:t>
            </a:r>
            <a:r>
              <a:rPr lang="ar-EG" sz="2400" dirty="0" smtClean="0"/>
              <a:t>سم</a:t>
            </a:r>
            <a:r>
              <a:rPr lang="ar-EG" sz="2400" dirty="0" smtClean="0"/>
              <a:t> </a:t>
            </a:r>
            <a:r>
              <a:rPr lang="ar-EG" sz="2400" dirty="0" smtClean="0"/>
              <a:t>.</a:t>
            </a:r>
          </a:p>
          <a:p>
            <a:pPr algn="just"/>
            <a:r>
              <a:rPr lang="ar-EG" sz="2400" dirty="0"/>
              <a:t> </a:t>
            </a:r>
            <a:r>
              <a:rPr lang="ar-EG" sz="2400" dirty="0" smtClean="0"/>
              <a:t>وفي الاتجاه المقابل له صندوق مساوي لتانك المياة في الحجم وبه مستلزمات غذائية         مثل الطعام المجفف يتم تعبئته في اكياس مسحوب منها الهواء كي لا يكون بيئة رطبة       للفطريات  او تعبئة الطعام على شكل معجون بعبوات تشبه الحقن .</a:t>
            </a:r>
          </a:p>
          <a:p>
            <a:pPr algn="just"/>
            <a:endParaRPr lang="ar-EG" sz="2400" dirty="0" smtClean="0"/>
          </a:p>
          <a:p>
            <a:pPr marL="0" indent="0" algn="just">
              <a:buNone/>
            </a:pPr>
            <a:endParaRPr lang="ar-EG" sz="2400" dirty="0"/>
          </a:p>
        </p:txBody>
      </p:sp>
    </p:spTree>
    <p:extLst>
      <p:ext uri="{BB962C8B-B14F-4D97-AF65-F5344CB8AC3E}">
        <p14:creationId xmlns:p14="http://schemas.microsoft.com/office/powerpoint/2010/main" val="2626790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b="1" dirty="0" smtClean="0">
                <a:solidFill>
                  <a:schemeClr val="tx2">
                    <a:lumMod val="75000"/>
                  </a:schemeClr>
                </a:solidFill>
              </a:rPr>
              <a:t>البيئة والمواد المجهزة للكبسولة</a:t>
            </a:r>
            <a:endParaRPr lang="ar-EG" sz="4800" b="1" dirty="0">
              <a:solidFill>
                <a:schemeClr val="tx2">
                  <a:lumMod val="75000"/>
                </a:schemeClr>
              </a:solidFill>
            </a:endParaRPr>
          </a:p>
        </p:txBody>
      </p:sp>
      <p:sp>
        <p:nvSpPr>
          <p:cNvPr id="3" name="Content Placeholder 2"/>
          <p:cNvSpPr>
            <a:spLocks noGrp="1"/>
          </p:cNvSpPr>
          <p:nvPr>
            <p:ph sz="quarter" idx="1"/>
          </p:nvPr>
        </p:nvSpPr>
        <p:spPr/>
        <p:txBody>
          <a:bodyPr/>
          <a:lstStyle/>
          <a:p>
            <a:pPr algn="just"/>
            <a:r>
              <a:rPr lang="ar-EG" dirty="0" smtClean="0"/>
              <a:t>المواد المستخدمة في صناعة الكبسولة : الالمونيوم المقوى او طبقتين من الفايبرالمقوى بالبلاستيك مضغوط وفي منتصفهم سوست ماصة للاصطدام .</a:t>
            </a:r>
          </a:p>
          <a:p>
            <a:pPr algn="just"/>
            <a:r>
              <a:rPr lang="ar-EG" dirty="0" smtClean="0"/>
              <a:t>التفس يمكن عن طريق استخدام انابيب التنفس مع لبس اقنعه التنفس لعدم انتقال اى عدوى تغلفه  الجدار الداخلى للكبسوله بسوبر اكسيد البوتاسيوم لانه يتفاعل مع ثانى اكسيد الكربون منتجا الاكسجين </a:t>
            </a:r>
          </a:p>
          <a:p>
            <a:pPr algn="just"/>
            <a:r>
              <a:rPr lang="ar-EG" dirty="0" smtClean="0"/>
              <a:t>الدولة تستخدم ال</a:t>
            </a:r>
            <a:r>
              <a:rPr lang="en-US" dirty="0" smtClean="0"/>
              <a:t>GPS  </a:t>
            </a:r>
            <a:r>
              <a:rPr lang="ar-EG" dirty="0" smtClean="0"/>
              <a:t> لتحديد اماكن الكبسولات و انقاذ الاشخاص العالقين بها .</a:t>
            </a:r>
          </a:p>
          <a:p>
            <a:pPr algn="just"/>
            <a:r>
              <a:rPr lang="ar-EG" dirty="0" smtClean="0"/>
              <a:t>يتم توصيل الكبسوله بجهاز لاسلكى متصل باجهزه الدوله للتواصل مع الاشخاص اثناء الكارثه .</a:t>
            </a:r>
          </a:p>
          <a:p>
            <a:endParaRPr lang="ar-EG" dirty="0" smtClean="0"/>
          </a:p>
        </p:txBody>
      </p:sp>
    </p:spTree>
    <p:extLst>
      <p:ext uri="{BB962C8B-B14F-4D97-AF65-F5344CB8AC3E}">
        <p14:creationId xmlns:p14="http://schemas.microsoft.com/office/powerpoint/2010/main" val="28653198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b="1" dirty="0" smtClean="0">
                <a:solidFill>
                  <a:schemeClr val="tx2">
                    <a:lumMod val="75000"/>
                  </a:schemeClr>
                </a:solidFill>
              </a:rPr>
              <a:t>طرق الوقاية من كارثة الاوبئة</a:t>
            </a:r>
            <a:endParaRPr lang="ar-EG" sz="4800" b="1" dirty="0">
              <a:solidFill>
                <a:schemeClr val="tx2">
                  <a:lumMod val="75000"/>
                </a:schemeClr>
              </a:solidFill>
            </a:endParaRPr>
          </a:p>
        </p:txBody>
      </p:sp>
      <p:sp>
        <p:nvSpPr>
          <p:cNvPr id="3" name="Content Placeholder 2"/>
          <p:cNvSpPr>
            <a:spLocks noGrp="1"/>
          </p:cNvSpPr>
          <p:nvPr>
            <p:ph sz="quarter" idx="1"/>
          </p:nvPr>
        </p:nvSpPr>
        <p:spPr>
          <a:xfrm>
            <a:off x="301752" y="1628800"/>
            <a:ext cx="8503920" cy="5040560"/>
          </a:xfrm>
        </p:spPr>
        <p:txBody>
          <a:bodyPr>
            <a:normAutofit fontScale="55000" lnSpcReduction="20000"/>
          </a:bodyPr>
          <a:lstStyle/>
          <a:p>
            <a:r>
              <a:rPr lang="ar-EG" sz="3600" dirty="0"/>
              <a:t>غسل اليدين جيداً قبل تناول الطعام، والإبتعاد عن ملامسة اليدين للعينين أو الفم لأنّه في معظم الحالات والإصابات يدخل الفيروس إلى الجسم من خلالهما. </a:t>
            </a:r>
            <a:endParaRPr lang="ar-EG" sz="3600" dirty="0" smtClean="0"/>
          </a:p>
          <a:p>
            <a:r>
              <a:rPr lang="ar-EG" sz="3600" dirty="0" smtClean="0"/>
              <a:t>تناول </a:t>
            </a:r>
            <a:r>
              <a:rPr lang="ar-EG" sz="3600" dirty="0"/>
              <a:t>الغذاء الصحي المتوازن الغني بالخضار والفواكه الطازجة لإمداد الجسم بالعناصر الضرورية التي تساعده على مقاومة مسببات الأمراض والقضاء عليها. </a:t>
            </a:r>
            <a:endParaRPr lang="ar-EG" sz="3600" dirty="0" smtClean="0"/>
          </a:p>
          <a:p>
            <a:r>
              <a:rPr lang="ar-EG" sz="3600" dirty="0" smtClean="0"/>
              <a:t>يجب </a:t>
            </a:r>
            <a:r>
              <a:rPr lang="ar-EG" sz="3600" dirty="0"/>
              <a:t>الابتعاد عن الأماكن المزدحمة فربّما يكون هناك من هو مصاب بمرض معدي ويؤدّي إلى انتقاله بسبب الازدحام. </a:t>
            </a:r>
            <a:endParaRPr lang="ar-EG" sz="3600" dirty="0" smtClean="0"/>
          </a:p>
          <a:p>
            <a:r>
              <a:rPr lang="ar-EG" sz="3600" dirty="0" smtClean="0"/>
              <a:t>غسل </a:t>
            </a:r>
            <a:r>
              <a:rPr lang="ar-EG" sz="3600" dirty="0"/>
              <a:t>الخضار والفواكه جيداً قبل تناولها، والابتعاد عن تناول الأغذية المكشوفة أو من المطاعم التي تفتقر لقواعد النظافة، والابتعاد عن شرب الماء من المسطحات المكشوفة أو المصادر الملوثة. </a:t>
            </a:r>
            <a:endParaRPr lang="ar-EG" sz="3600" dirty="0" smtClean="0"/>
          </a:p>
          <a:p>
            <a:r>
              <a:rPr lang="ar-EG" sz="3600" dirty="0" smtClean="0"/>
              <a:t>شرب </a:t>
            </a:r>
            <a:r>
              <a:rPr lang="ar-EG" sz="3600" dirty="0"/>
              <a:t>الماء والسوائل بكميات مناسبة لأنّ الجسم في حال افتقاده للسوائل لا يستطيع مقاومة الأمراض. </a:t>
            </a:r>
            <a:endParaRPr lang="ar-EG" sz="3600" dirty="0" smtClean="0"/>
          </a:p>
          <a:p>
            <a:r>
              <a:rPr lang="ar-EG" sz="3600" dirty="0" smtClean="0"/>
              <a:t>أخذ </a:t>
            </a:r>
            <a:r>
              <a:rPr lang="ar-EG" sz="3600" dirty="0"/>
              <a:t>قسط كافي من الراحة والنوم من أجل أن يكون لدى الجسم الطاقة الكافية لمقاومة أيٍ من الأمراض. </a:t>
            </a:r>
            <a:endParaRPr lang="ar-EG" sz="3600" dirty="0" smtClean="0"/>
          </a:p>
          <a:p>
            <a:r>
              <a:rPr lang="ar-EG" sz="3600" dirty="0" smtClean="0"/>
              <a:t>العمل </a:t>
            </a:r>
            <a:r>
              <a:rPr lang="ar-EG" sz="3600" dirty="0"/>
              <a:t>على أخذ المطاعيم واللقاحات ضد الإصابة ببعض الأمراض. </a:t>
            </a:r>
            <a:endParaRPr lang="ar-EG" sz="3600" dirty="0" smtClean="0"/>
          </a:p>
          <a:p>
            <a:r>
              <a:rPr lang="ar-EG" sz="3600" dirty="0" smtClean="0"/>
              <a:t>الإسترخاء </a:t>
            </a:r>
            <a:r>
              <a:rPr lang="ar-EG" sz="3600" dirty="0"/>
              <a:t>والإبتعاد عن الضغوطات النفسية لأن الصحة النفسية تقود إلى الصحة الجسدية ومقاومة الأمراض، فغالباً ما ينصح الأطباء المصابون بالضحك والفرح والابتعاد عن الحزن والاكتئاب من أجل زيادة قدرة الجسم على مقاومة مسبب المرض لديهم. </a:t>
            </a:r>
            <a:endParaRPr lang="ar-EG" sz="3600" dirty="0" smtClean="0"/>
          </a:p>
          <a:p>
            <a:r>
              <a:rPr lang="ar-EG" sz="3600" dirty="0" smtClean="0"/>
              <a:t>القيام </a:t>
            </a:r>
            <a:r>
              <a:rPr lang="ar-EG" sz="3600" dirty="0"/>
              <a:t>بالفحوصات الدورية للتأكد من خلو الجسم من أي أمراض، ولأنه في الغالب عند الإصابة بالمرض وتم اكتشافه مبكراً تكون نسبة الشفاء منه عالية جداً.</a:t>
            </a:r>
            <a:br>
              <a:rPr lang="ar-EG" sz="3600" dirty="0"/>
            </a:br>
            <a:r>
              <a:rPr lang="ar-EG" dirty="0"/>
              <a:t/>
            </a:r>
            <a:br>
              <a:rPr lang="ar-EG" dirty="0"/>
            </a:br>
            <a:endParaRPr lang="ar-EG" dirty="0"/>
          </a:p>
        </p:txBody>
      </p:sp>
    </p:spTree>
    <p:extLst>
      <p:ext uri="{BB962C8B-B14F-4D97-AF65-F5344CB8AC3E}">
        <p14:creationId xmlns:p14="http://schemas.microsoft.com/office/powerpoint/2010/main" val="20775053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ar-EG" sz="4800" b="1" dirty="0" smtClean="0">
                <a:solidFill>
                  <a:schemeClr val="tx2">
                    <a:lumMod val="75000"/>
                  </a:schemeClr>
                </a:solidFill>
              </a:rPr>
              <a:t>كيفية الوقاية من الكوارث الطبيعية</a:t>
            </a:r>
            <a:endParaRPr lang="ar-EG" sz="4800" b="1" dirty="0">
              <a:solidFill>
                <a:schemeClr val="tx2">
                  <a:lumMod val="75000"/>
                </a:schemeClr>
              </a:solidFill>
            </a:endParaRPr>
          </a:p>
        </p:txBody>
      </p:sp>
      <p:sp>
        <p:nvSpPr>
          <p:cNvPr id="6" name="Content Placeholder 5"/>
          <p:cNvSpPr>
            <a:spLocks noGrp="1"/>
          </p:cNvSpPr>
          <p:nvPr>
            <p:ph sz="quarter" idx="1"/>
          </p:nvPr>
        </p:nvSpPr>
        <p:spPr>
          <a:xfrm>
            <a:off x="301752" y="1772816"/>
            <a:ext cx="8503920" cy="4608512"/>
          </a:xfrm>
        </p:spPr>
        <p:txBody>
          <a:bodyPr>
            <a:normAutofit fontScale="92500" lnSpcReduction="20000"/>
          </a:bodyPr>
          <a:lstStyle/>
          <a:p>
            <a:pPr algn="just"/>
            <a:r>
              <a:rPr lang="ar-EG" dirty="0" smtClean="0">
                <a:latin typeface="Times New Roman" pitchFamily="18" charset="0"/>
                <a:cs typeface="Times New Roman" pitchFamily="18" charset="0"/>
              </a:rPr>
              <a:t>ا</a:t>
            </a:r>
            <a:r>
              <a:rPr lang="ar-SY" dirty="0" smtClean="0">
                <a:latin typeface="Times New Roman" pitchFamily="18" charset="0"/>
                <a:cs typeface="Times New Roman" pitchFamily="18" charset="0"/>
              </a:rPr>
              <a:t>لإنذار </a:t>
            </a:r>
            <a:r>
              <a:rPr lang="ar-SY" dirty="0">
                <a:latin typeface="Times New Roman" pitchFamily="18" charset="0"/>
                <a:cs typeface="Times New Roman" pitchFamily="18" charset="0"/>
              </a:rPr>
              <a:t>المبكر عن الزلازل أو التسونامي من خلال أجهزة رصد خاصة مثل مقياس ريختر وغيرها من الأجهزة </a:t>
            </a:r>
            <a:r>
              <a:rPr lang="ar-SY" dirty="0" smtClean="0">
                <a:latin typeface="Times New Roman" pitchFamily="18" charset="0"/>
                <a:cs typeface="Times New Roman" pitchFamily="18" charset="0"/>
              </a:rPr>
              <a:t>.</a:t>
            </a:r>
            <a:endParaRPr lang="ar-SY" dirty="0">
              <a:latin typeface="Times New Roman" pitchFamily="18" charset="0"/>
              <a:cs typeface="Times New Roman" pitchFamily="18" charset="0"/>
            </a:endParaRPr>
          </a:p>
          <a:p>
            <a:pPr algn="just"/>
            <a:r>
              <a:rPr lang="ar-SY" dirty="0">
                <a:latin typeface="Times New Roman" pitchFamily="18" charset="0"/>
                <a:cs typeface="Times New Roman" pitchFamily="18" charset="0"/>
              </a:rPr>
              <a:t> نشر الوعي البيئي بين الناس وفي أوساط المجتمع، و تحذير الناس من خطر البناء العشوائي والانهيارات الأرضية.</a:t>
            </a:r>
          </a:p>
          <a:p>
            <a:pPr algn="just"/>
            <a:r>
              <a:rPr lang="ar-SY" dirty="0">
                <a:latin typeface="Times New Roman" pitchFamily="18" charset="0"/>
                <a:cs typeface="Times New Roman" pitchFamily="18" charset="0"/>
              </a:rPr>
              <a:t> الرجوع إلى المختصين عند تنفيذ أي مشروع إنشائي ليتم دراسة المكان والتربة وتحديد أبعاد المشروع على البيئة.</a:t>
            </a:r>
          </a:p>
          <a:p>
            <a:pPr algn="just"/>
            <a:r>
              <a:rPr lang="ar-SY" dirty="0">
                <a:latin typeface="Times New Roman" pitchFamily="18" charset="0"/>
                <a:cs typeface="Times New Roman" pitchFamily="18" charset="0"/>
              </a:rPr>
              <a:t>وضع نظام لتصريف مياه الأمطار بشكل يمنع حدوث الفيضانات أو تغلغلها إلى التربة وتفككها.</a:t>
            </a:r>
          </a:p>
          <a:p>
            <a:pPr algn="just"/>
            <a:r>
              <a:rPr lang="ar-SY" dirty="0">
                <a:latin typeface="Times New Roman" pitchFamily="18" charset="0"/>
                <a:cs typeface="Times New Roman" pitchFamily="18" charset="0"/>
              </a:rPr>
              <a:t>العناية بالغطاء النباتي وعدم قطع الغابات، والحفاظ عليها من الرعي الجائر.</a:t>
            </a:r>
          </a:p>
          <a:p>
            <a:pPr algn="just"/>
            <a:r>
              <a:rPr lang="ar-SY" dirty="0">
                <a:latin typeface="Times New Roman" pitchFamily="18" charset="0"/>
                <a:cs typeface="Times New Roman" pitchFamily="18" charset="0"/>
              </a:rPr>
              <a:t>الاهتمام بالمحطات التي ترصد هذه الكوارث وتطويرها أولاً بأول وتزويد القائمين عليها بالتدريب لمواكبة التطورات العلمية وزيادة كفائتهم العملية.</a:t>
            </a:r>
          </a:p>
          <a:p>
            <a:pPr algn="just"/>
            <a:r>
              <a:rPr lang="ar-SY" dirty="0">
                <a:latin typeface="Times New Roman" pitchFamily="18" charset="0"/>
                <a:cs typeface="Times New Roman" pitchFamily="18" charset="0"/>
              </a:rPr>
              <a:t>وضع عقوبات صارمة على مسببي التلوث من مصانع أو مستخدمي ملوثات مختلفة.</a:t>
            </a:r>
          </a:p>
          <a:p>
            <a:pPr marL="0" indent="0">
              <a:buNone/>
            </a:pPr>
            <a:endParaRPr lang="ar-EG" dirty="0"/>
          </a:p>
        </p:txBody>
      </p:sp>
    </p:spTree>
    <p:extLst>
      <p:ext uri="{BB962C8B-B14F-4D97-AF65-F5344CB8AC3E}">
        <p14:creationId xmlns:p14="http://schemas.microsoft.com/office/powerpoint/2010/main" val="1867523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b="1" dirty="0" smtClean="0">
                <a:solidFill>
                  <a:schemeClr val="tx2">
                    <a:lumMod val="75000"/>
                  </a:schemeClr>
                </a:solidFill>
              </a:rPr>
              <a:t>عناصر مواجهة الكارثة</a:t>
            </a:r>
            <a:endParaRPr lang="ar-EG" sz="4800" b="1" dirty="0">
              <a:solidFill>
                <a:schemeClr val="tx2">
                  <a:lumMod val="75000"/>
                </a:schemeClr>
              </a:solidFill>
            </a:endParaRPr>
          </a:p>
        </p:txBody>
      </p:sp>
      <p:sp>
        <p:nvSpPr>
          <p:cNvPr id="3" name="Content Placeholder 2"/>
          <p:cNvSpPr>
            <a:spLocks noGrp="1"/>
          </p:cNvSpPr>
          <p:nvPr>
            <p:ph sz="quarter" idx="1"/>
          </p:nvPr>
        </p:nvSpPr>
        <p:spPr/>
        <p:txBody>
          <a:bodyPr/>
          <a:lstStyle/>
          <a:p>
            <a:r>
              <a:rPr lang="ar-EG" dirty="0" smtClean="0"/>
              <a:t>الاعلام</a:t>
            </a:r>
          </a:p>
          <a:p>
            <a:pPr marL="0" indent="0">
              <a:buNone/>
            </a:pPr>
            <a:r>
              <a:rPr lang="ar-EG" dirty="0"/>
              <a:t> </a:t>
            </a:r>
            <a:r>
              <a:rPr lang="ar-EG" dirty="0" smtClean="0"/>
              <a:t>  لا بد ان يكون الراي العام على معرفة بما حدث حيث يقوم بتوجيه السكان </a:t>
            </a:r>
          </a:p>
          <a:p>
            <a:pPr marL="0" indent="0">
              <a:buNone/>
            </a:pPr>
            <a:r>
              <a:rPr lang="ar-EG" dirty="0"/>
              <a:t> </a:t>
            </a:r>
            <a:r>
              <a:rPr lang="ar-EG" dirty="0" smtClean="0"/>
              <a:t>  المتضررة من الازمة للتدابير الوقائية .</a:t>
            </a:r>
          </a:p>
          <a:p>
            <a:r>
              <a:rPr lang="ar-EG" dirty="0" smtClean="0"/>
              <a:t>المجموعة التطوعية</a:t>
            </a:r>
          </a:p>
          <a:p>
            <a:pPr marL="0" indent="0">
              <a:buNone/>
            </a:pPr>
            <a:r>
              <a:rPr lang="ar-EG" dirty="0"/>
              <a:t> </a:t>
            </a:r>
            <a:r>
              <a:rPr lang="ar-EG" dirty="0" smtClean="0"/>
              <a:t>  اهميتها في تقدير الضحايا والمفقودين .</a:t>
            </a:r>
          </a:p>
          <a:p>
            <a:r>
              <a:rPr lang="ar-EG" dirty="0" smtClean="0"/>
              <a:t>الخدمات الطبية</a:t>
            </a:r>
          </a:p>
          <a:p>
            <a:pPr marL="0" indent="0">
              <a:buNone/>
            </a:pPr>
            <a:r>
              <a:rPr lang="ar-EG" dirty="0"/>
              <a:t> </a:t>
            </a:r>
            <a:r>
              <a:rPr lang="ar-EG" dirty="0" smtClean="0"/>
              <a:t>  انجاز بسرعة غير مالوفة , تتم في مناخ غير معروف عنه الكثير .</a:t>
            </a:r>
          </a:p>
          <a:p>
            <a:r>
              <a:rPr lang="ar-EG" dirty="0" smtClean="0"/>
              <a:t>فرز المصابين</a:t>
            </a:r>
          </a:p>
          <a:p>
            <a:pPr marL="0" indent="0">
              <a:buNone/>
            </a:pPr>
            <a:r>
              <a:rPr lang="ar-EG" dirty="0"/>
              <a:t> </a:t>
            </a:r>
            <a:r>
              <a:rPr lang="ar-EG" dirty="0" smtClean="0"/>
              <a:t>  اللذين يحتاجون الى عناية طبية اقل هم الاكثر وصولا الى المستشفيات .</a:t>
            </a:r>
            <a:endParaRPr lang="ar-EG" dirty="0"/>
          </a:p>
        </p:txBody>
      </p:sp>
    </p:spTree>
    <p:extLst>
      <p:ext uri="{BB962C8B-B14F-4D97-AF65-F5344CB8AC3E}">
        <p14:creationId xmlns:p14="http://schemas.microsoft.com/office/powerpoint/2010/main" val="3551627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b="1" dirty="0" smtClean="0">
                <a:solidFill>
                  <a:schemeClr val="tx2">
                    <a:lumMod val="75000"/>
                  </a:schemeClr>
                </a:solidFill>
              </a:rPr>
              <a:t>الكوارث</a:t>
            </a:r>
            <a:endParaRPr lang="ar-EG" sz="4800" b="1" dirty="0">
              <a:solidFill>
                <a:schemeClr val="tx2">
                  <a:lumMod val="75000"/>
                </a:schemeClr>
              </a:solidFill>
            </a:endParaRPr>
          </a:p>
        </p:txBody>
      </p:sp>
      <p:pic>
        <p:nvPicPr>
          <p:cNvPr id="4" name="2017- The natural disasters that shook the world in photos.TS">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a:off x="867752" y="1697497"/>
            <a:ext cx="7592679" cy="4251783"/>
          </a:xfrm>
        </p:spPr>
      </p:pic>
    </p:spTree>
    <p:extLst>
      <p:ext uri="{BB962C8B-B14F-4D97-AF65-F5344CB8AC3E}">
        <p14:creationId xmlns:p14="http://schemas.microsoft.com/office/powerpoint/2010/main" val="3774060768"/>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0"/>
            <a:ext cx="8534400" cy="980728"/>
          </a:xfrm>
        </p:spPr>
        <p:txBody>
          <a:bodyPr>
            <a:normAutofit fontScale="90000"/>
          </a:bodyPr>
          <a:lstStyle/>
          <a:p>
            <a:r>
              <a:rPr lang="ar-EG" sz="6000" b="1" dirty="0" smtClean="0">
                <a:solidFill>
                  <a:schemeClr val="tx2">
                    <a:lumMod val="75000"/>
                  </a:schemeClr>
                </a:solidFill>
                <a:latin typeface="Stencil" pitchFamily="82" charset="0"/>
              </a:rPr>
              <a:t>الكوارث</a:t>
            </a:r>
            <a:r>
              <a:rPr lang="ar-EG" sz="6600" b="1" dirty="0" smtClean="0">
                <a:solidFill>
                  <a:schemeClr val="tx2">
                    <a:lumMod val="75000"/>
                  </a:schemeClr>
                </a:solidFill>
                <a:latin typeface="Stencil" pitchFamily="82" charset="0"/>
              </a:rPr>
              <a:t> </a:t>
            </a:r>
            <a:endParaRPr lang="ar-EG" sz="6600" b="1" dirty="0">
              <a:solidFill>
                <a:schemeClr val="tx2">
                  <a:lumMod val="75000"/>
                </a:schemeClr>
              </a:solidFill>
              <a:latin typeface="Stencil" pitchFamily="82" charset="0"/>
            </a:endParaRPr>
          </a:p>
        </p:txBody>
      </p:sp>
      <p:sp>
        <p:nvSpPr>
          <p:cNvPr id="4" name="Content Placeholder 3"/>
          <p:cNvSpPr>
            <a:spLocks noGrp="1"/>
          </p:cNvSpPr>
          <p:nvPr>
            <p:ph sz="quarter" idx="1"/>
          </p:nvPr>
        </p:nvSpPr>
        <p:spPr>
          <a:xfrm>
            <a:off x="301752" y="1700808"/>
            <a:ext cx="8503920" cy="4398240"/>
          </a:xfrm>
        </p:spPr>
        <p:txBody>
          <a:bodyPr/>
          <a:lstStyle/>
          <a:p>
            <a:pPr algn="just"/>
            <a:r>
              <a:rPr lang="ar-EG" dirty="0">
                <a:latin typeface="Times New Roman" pitchFamily="18" charset="0"/>
                <a:cs typeface="Times New Roman" pitchFamily="18" charset="0"/>
              </a:rPr>
              <a:t>الكوارث الطبيعية عبارة عن دمار كبير ينتج بسبب حدوث ظاهرة شاذة في الطبيعة، نتيجة لتعرض البيئة لعوامل مختلفة ومن أمثلة هذه الكوارث الأعاصير والبراكين والزلازل.</a:t>
            </a:r>
          </a:p>
          <a:p>
            <a:pPr algn="just"/>
            <a:r>
              <a:rPr lang="ar-EG" dirty="0">
                <a:latin typeface="Times New Roman" pitchFamily="18" charset="0"/>
                <a:cs typeface="Times New Roman" pitchFamily="18" charset="0"/>
              </a:rPr>
              <a:t>إن ما يجعلها كوارث حقيقية أن دمارها لا يقتصر على البيئة بل يمتد ليسبب خسائر كبيرة في الأرواح بالإضافة إلى الإضرار بالثروات وممتلكات الدولة</a:t>
            </a:r>
            <a:r>
              <a:rPr lang="ar-EG" dirty="0" smtClean="0">
                <a:latin typeface="Times New Roman" pitchFamily="18" charset="0"/>
                <a:cs typeface="Times New Roman" pitchFamily="18" charset="0"/>
              </a:rPr>
              <a:t>.</a:t>
            </a:r>
            <a:endParaRPr lang="ar-EG" dirty="0">
              <a:latin typeface="Times New Roman" pitchFamily="18" charset="0"/>
              <a:cs typeface="Times New Roman" pitchFamily="18" charset="0"/>
            </a:endParaRPr>
          </a:p>
          <a:p>
            <a:pPr algn="just"/>
            <a:r>
              <a:rPr lang="ar-EG" dirty="0" smtClean="0">
                <a:latin typeface="Times New Roman" pitchFamily="18" charset="0"/>
                <a:cs typeface="Times New Roman" pitchFamily="18" charset="0"/>
              </a:rPr>
              <a:t>متوسط الخسائر الناجمة عن الكوارث الطبيعية يتراوح ما بين </a:t>
            </a:r>
            <a:r>
              <a:rPr lang="en-US" dirty="0" smtClean="0">
                <a:latin typeface="Times New Roman" pitchFamily="18" charset="0"/>
                <a:cs typeface="Times New Roman" pitchFamily="18" charset="0"/>
              </a:rPr>
              <a:t>250 </a:t>
            </a:r>
            <a:r>
              <a:rPr lang="ar-EG" dirty="0" smtClean="0">
                <a:latin typeface="Times New Roman" pitchFamily="18" charset="0"/>
                <a:cs typeface="Times New Roman" pitchFamily="18" charset="0"/>
              </a:rPr>
              <a:t> مليار دولار و </a:t>
            </a:r>
            <a:r>
              <a:rPr lang="en-US" dirty="0" smtClean="0">
                <a:latin typeface="Times New Roman" pitchFamily="18" charset="0"/>
                <a:cs typeface="Times New Roman" pitchFamily="18" charset="0"/>
              </a:rPr>
              <a:t>300</a:t>
            </a:r>
            <a:r>
              <a:rPr lang="ar-EG" dirty="0" smtClean="0">
                <a:latin typeface="Times New Roman" pitchFamily="18" charset="0"/>
                <a:cs typeface="Times New Roman" pitchFamily="18" charset="0"/>
              </a:rPr>
              <a:t> مليار دولار سنويا .</a:t>
            </a:r>
            <a:endParaRPr lang="ar-EG" dirty="0">
              <a:latin typeface="Times New Roman" pitchFamily="18" charset="0"/>
              <a:cs typeface="Times New Roman" pitchFamily="18" charset="0"/>
            </a:endParaRPr>
          </a:p>
        </p:txBody>
      </p:sp>
    </p:spTree>
    <p:extLst>
      <p:ext uri="{BB962C8B-B14F-4D97-AF65-F5344CB8AC3E}">
        <p14:creationId xmlns:p14="http://schemas.microsoft.com/office/powerpoint/2010/main" val="2943395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b="1" dirty="0" smtClean="0">
                <a:solidFill>
                  <a:schemeClr val="tx2">
                    <a:lumMod val="75000"/>
                  </a:schemeClr>
                </a:solidFill>
              </a:rPr>
              <a:t>المحتويات</a:t>
            </a:r>
            <a:endParaRPr lang="ar-EG" sz="4800" b="1" dirty="0">
              <a:solidFill>
                <a:schemeClr val="tx2">
                  <a:lumMod val="75000"/>
                </a:schemeClr>
              </a:solidFill>
            </a:endParaRPr>
          </a:p>
        </p:txBody>
      </p:sp>
      <p:sp>
        <p:nvSpPr>
          <p:cNvPr id="3" name="Content Placeholder 2"/>
          <p:cNvSpPr>
            <a:spLocks noGrp="1"/>
          </p:cNvSpPr>
          <p:nvPr>
            <p:ph sz="quarter" idx="1"/>
          </p:nvPr>
        </p:nvSpPr>
        <p:spPr/>
        <p:txBody>
          <a:bodyPr/>
          <a:lstStyle/>
          <a:p>
            <a:r>
              <a:rPr lang="ar-EG" dirty="0" smtClean="0"/>
              <a:t>انواع الكوارث</a:t>
            </a:r>
          </a:p>
          <a:p>
            <a:r>
              <a:rPr lang="ar-EG" dirty="0" smtClean="0"/>
              <a:t>كيفية الوقاية من الكوارث الطبيعية</a:t>
            </a:r>
          </a:p>
          <a:p>
            <a:r>
              <a:rPr lang="ar-EG" dirty="0" smtClean="0"/>
              <a:t>كيفية مواجهة الكوارث</a:t>
            </a:r>
          </a:p>
          <a:p>
            <a:r>
              <a:rPr lang="ar-EG" dirty="0" smtClean="0"/>
              <a:t>كبسولة النجاة من الكوارث</a:t>
            </a:r>
          </a:p>
          <a:p>
            <a:r>
              <a:rPr lang="ar-EG" dirty="0" smtClean="0"/>
              <a:t>البيئة والمواد المجهزة للكبسولة</a:t>
            </a:r>
          </a:p>
          <a:p>
            <a:r>
              <a:rPr lang="ar-EG" dirty="0" smtClean="0"/>
              <a:t>عناصر مواجهة الكارثة</a:t>
            </a:r>
          </a:p>
          <a:p>
            <a:r>
              <a:rPr lang="ar-EG" dirty="0" smtClean="0"/>
              <a:t>طرق الوقاية من كارثة الاوبئة  </a:t>
            </a:r>
            <a:endParaRPr lang="ar-EG" dirty="0"/>
          </a:p>
          <a:p>
            <a:r>
              <a:rPr lang="en-US" dirty="0" smtClean="0"/>
              <a:t>Safety home</a:t>
            </a:r>
            <a:r>
              <a:rPr lang="ar-EG" dirty="0" smtClean="0"/>
              <a:t>                                                                                          </a:t>
            </a:r>
          </a:p>
        </p:txBody>
      </p:sp>
    </p:spTree>
    <p:extLst>
      <p:ext uri="{BB962C8B-B14F-4D97-AF65-F5344CB8AC3E}">
        <p14:creationId xmlns:p14="http://schemas.microsoft.com/office/powerpoint/2010/main" val="3761836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b="1" dirty="0" smtClean="0">
                <a:solidFill>
                  <a:schemeClr val="tx2">
                    <a:lumMod val="75000"/>
                  </a:schemeClr>
                </a:solidFill>
              </a:rPr>
              <a:t>انواع الكوارث</a:t>
            </a:r>
            <a:endParaRPr lang="ar-EG" sz="4800" b="1" dirty="0">
              <a:solidFill>
                <a:schemeClr val="tx2">
                  <a:lumMod val="75000"/>
                </a:schemeClr>
              </a:solidFill>
            </a:endParaRPr>
          </a:p>
        </p:txBody>
      </p:sp>
      <p:sp>
        <p:nvSpPr>
          <p:cNvPr id="3" name="Content Placeholder 2"/>
          <p:cNvSpPr>
            <a:spLocks noGrp="1"/>
          </p:cNvSpPr>
          <p:nvPr>
            <p:ph sz="half" idx="1"/>
          </p:nvPr>
        </p:nvSpPr>
        <p:spPr/>
        <p:txBody>
          <a:bodyPr>
            <a:normAutofit/>
          </a:bodyPr>
          <a:lstStyle/>
          <a:p>
            <a:r>
              <a:rPr lang="ar-EG" dirty="0" smtClean="0"/>
              <a:t>حرائق</a:t>
            </a:r>
          </a:p>
          <a:p>
            <a:r>
              <a:rPr lang="ar-EG" dirty="0" smtClean="0"/>
              <a:t>الاحتباس الحراري</a:t>
            </a:r>
          </a:p>
          <a:p>
            <a:r>
              <a:rPr lang="ar-EG" dirty="0" smtClean="0"/>
              <a:t>الصحة </a:t>
            </a:r>
          </a:p>
          <a:p>
            <a:pPr marL="0" indent="0">
              <a:buNone/>
            </a:pPr>
            <a:r>
              <a:rPr lang="ar-EG" dirty="0" smtClean="0"/>
              <a:t>     - الاوبئة</a:t>
            </a:r>
          </a:p>
        </p:txBody>
      </p:sp>
      <p:sp>
        <p:nvSpPr>
          <p:cNvPr id="7" name="Content Placeholder 6"/>
          <p:cNvSpPr>
            <a:spLocks noGrp="1"/>
          </p:cNvSpPr>
          <p:nvPr>
            <p:ph sz="half" idx="2"/>
          </p:nvPr>
        </p:nvSpPr>
        <p:spPr/>
        <p:txBody>
          <a:bodyPr>
            <a:normAutofit/>
          </a:bodyPr>
          <a:lstStyle/>
          <a:p>
            <a:r>
              <a:rPr lang="ar-EG" dirty="0"/>
              <a:t>كوارث ارضية</a:t>
            </a:r>
          </a:p>
          <a:p>
            <a:pPr marL="0" indent="0">
              <a:buNone/>
            </a:pPr>
            <a:r>
              <a:rPr lang="ar-EG" dirty="0"/>
              <a:t>     - براكين</a:t>
            </a:r>
          </a:p>
          <a:p>
            <a:pPr marL="0" indent="0">
              <a:buNone/>
            </a:pPr>
            <a:r>
              <a:rPr lang="ar-EG" dirty="0"/>
              <a:t>     - زلازل</a:t>
            </a:r>
          </a:p>
          <a:p>
            <a:pPr marL="0" indent="0">
              <a:buNone/>
            </a:pPr>
            <a:r>
              <a:rPr lang="ar-EG" dirty="0"/>
              <a:t>     - انهيارات ثلجية</a:t>
            </a:r>
          </a:p>
          <a:p>
            <a:pPr marL="0" indent="0">
              <a:buNone/>
            </a:pPr>
            <a:r>
              <a:rPr lang="ar-EG" dirty="0"/>
              <a:t>     - كوارث مائية</a:t>
            </a:r>
          </a:p>
          <a:p>
            <a:r>
              <a:rPr lang="ar-EG" dirty="0"/>
              <a:t>كوارث مناخية</a:t>
            </a:r>
          </a:p>
          <a:p>
            <a:pPr marL="0" indent="0">
              <a:buNone/>
            </a:pPr>
            <a:r>
              <a:rPr lang="ar-EG" dirty="0"/>
              <a:t>    - جفاف</a:t>
            </a:r>
          </a:p>
          <a:p>
            <a:pPr marL="0" indent="0">
              <a:buNone/>
            </a:pPr>
            <a:r>
              <a:rPr lang="ar-EG" dirty="0"/>
              <a:t>    - اعاصير </a:t>
            </a:r>
          </a:p>
          <a:p>
            <a:pPr marL="0" indent="0">
              <a:buNone/>
            </a:pPr>
            <a:r>
              <a:rPr lang="ar-EG" dirty="0"/>
              <a:t>    - عواصف ثلجية</a:t>
            </a:r>
          </a:p>
          <a:p>
            <a:pPr marL="0" indent="0">
              <a:buNone/>
            </a:pPr>
            <a:r>
              <a:rPr lang="ar-EG" dirty="0"/>
              <a:t>    - زوابع</a:t>
            </a:r>
          </a:p>
          <a:p>
            <a:endParaRPr lang="ar-EG" dirty="0"/>
          </a:p>
        </p:txBody>
      </p:sp>
    </p:spTree>
    <p:extLst>
      <p:ext uri="{BB962C8B-B14F-4D97-AF65-F5344CB8AC3E}">
        <p14:creationId xmlns:p14="http://schemas.microsoft.com/office/powerpoint/2010/main" val="3417251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ar-EG" sz="4800" b="1" dirty="0" smtClean="0">
                <a:solidFill>
                  <a:schemeClr val="tx2">
                    <a:lumMod val="75000"/>
                  </a:schemeClr>
                </a:solidFill>
              </a:rPr>
              <a:t>كيفية مواجهة الكوارث</a:t>
            </a:r>
            <a:endParaRPr lang="ar-EG" sz="4800" b="1" dirty="0">
              <a:solidFill>
                <a:schemeClr val="tx2">
                  <a:lumMod val="75000"/>
                </a:schemeClr>
              </a:solidFill>
            </a:endParaRPr>
          </a:p>
        </p:txBody>
      </p:sp>
      <p:sp>
        <p:nvSpPr>
          <p:cNvPr id="3" name="Content Placeholder 2"/>
          <p:cNvSpPr>
            <a:spLocks noGrp="1"/>
          </p:cNvSpPr>
          <p:nvPr>
            <p:ph sz="quarter" idx="1"/>
          </p:nvPr>
        </p:nvSpPr>
        <p:spPr/>
        <p:txBody>
          <a:bodyPr>
            <a:normAutofit fontScale="92500" lnSpcReduction="10000"/>
          </a:bodyPr>
          <a:lstStyle/>
          <a:p>
            <a:pPr algn="just"/>
            <a:r>
              <a:rPr lang="ar-EG" dirty="0" smtClean="0"/>
              <a:t>وضع الخطط</a:t>
            </a:r>
          </a:p>
          <a:p>
            <a:pPr marL="0" indent="0" algn="just">
              <a:buNone/>
            </a:pPr>
            <a:r>
              <a:rPr lang="ar-EG" dirty="0"/>
              <a:t> </a:t>
            </a:r>
            <a:r>
              <a:rPr lang="ar-EG" dirty="0" smtClean="0"/>
              <a:t>  </a:t>
            </a:r>
            <a:r>
              <a:rPr lang="ar-EG" sz="2000" dirty="0" smtClean="0"/>
              <a:t>من وجهة نظرنا الخطط ستكون كالاتي : </a:t>
            </a:r>
          </a:p>
          <a:p>
            <a:pPr marL="0" indent="0" algn="just">
              <a:buNone/>
            </a:pPr>
            <a:r>
              <a:rPr lang="ar-EG" sz="2000" dirty="0" smtClean="0"/>
              <a:t>   - سيتم التواصل مع الاقمار الصناعية وعند الشعور بحدوث كارثة </a:t>
            </a:r>
            <a:r>
              <a:rPr lang="ar-EG" sz="2000" dirty="0" smtClean="0"/>
              <a:t>سيتم ابلاغ المسئولين ومن ثم سيتم</a:t>
            </a:r>
          </a:p>
          <a:p>
            <a:pPr marL="0" indent="0" algn="just">
              <a:buNone/>
            </a:pPr>
            <a:r>
              <a:rPr lang="ar-EG" sz="2000" dirty="0"/>
              <a:t> </a:t>
            </a:r>
            <a:r>
              <a:rPr lang="ar-EG" sz="2000" dirty="0" smtClean="0"/>
              <a:t>   </a:t>
            </a:r>
            <a:r>
              <a:rPr lang="ar-EG" sz="2000" dirty="0" smtClean="0"/>
              <a:t> ارسال انذار الى جميع المنازل </a:t>
            </a:r>
          </a:p>
          <a:p>
            <a:pPr marL="0" indent="0" algn="just">
              <a:buNone/>
            </a:pPr>
            <a:r>
              <a:rPr lang="ar-EG" sz="2000" dirty="0" smtClean="0"/>
              <a:t>   - </a:t>
            </a:r>
            <a:r>
              <a:rPr lang="ar-EG" sz="2000" dirty="0" smtClean="0"/>
              <a:t>تجهيز كبسولة ( غرفة ) الانقاذ بشكل مستمر </a:t>
            </a:r>
          </a:p>
          <a:p>
            <a:pPr marL="0" indent="0" algn="just">
              <a:buNone/>
            </a:pPr>
            <a:r>
              <a:rPr lang="ar-EG" sz="2000" dirty="0"/>
              <a:t> </a:t>
            </a:r>
            <a:r>
              <a:rPr lang="ar-EG" sz="2000" dirty="0" smtClean="0"/>
              <a:t>  - تجهيز الماء والطعام والمستلزمات داخل تلك الغرفة </a:t>
            </a:r>
          </a:p>
          <a:p>
            <a:pPr algn="just"/>
            <a:r>
              <a:rPr lang="ar-EG" dirty="0" smtClean="0"/>
              <a:t>التنفيذ</a:t>
            </a:r>
          </a:p>
          <a:p>
            <a:pPr marL="0" indent="0" algn="just">
              <a:buNone/>
            </a:pPr>
            <a:r>
              <a:rPr lang="ar-EG" dirty="0" smtClean="0"/>
              <a:t>   - </a:t>
            </a:r>
            <a:r>
              <a:rPr lang="ar-EG" sz="2000" dirty="0" smtClean="0"/>
              <a:t>عند حدوث </a:t>
            </a:r>
            <a:r>
              <a:rPr lang="ar-EG" sz="2000" dirty="0" smtClean="0"/>
              <a:t>الكارثة سيحدث الانذار في جميع المنازل و سيقوم </a:t>
            </a:r>
            <a:r>
              <a:rPr lang="ar-EG" sz="2000" dirty="0" smtClean="0"/>
              <a:t>افراد العائلة بالدخول الى غرفة الانقاذ </a:t>
            </a:r>
            <a:r>
              <a:rPr lang="ar-EG" sz="2000" dirty="0" smtClean="0"/>
              <a:t>قبل</a:t>
            </a:r>
          </a:p>
          <a:p>
            <a:pPr marL="0" indent="0" algn="just">
              <a:buNone/>
            </a:pPr>
            <a:r>
              <a:rPr lang="ar-EG" sz="2000" dirty="0"/>
              <a:t> </a:t>
            </a:r>
            <a:r>
              <a:rPr lang="ar-EG" sz="2000" dirty="0" smtClean="0"/>
              <a:t>    </a:t>
            </a:r>
            <a:r>
              <a:rPr lang="ar-EG" sz="2000" dirty="0" smtClean="0"/>
              <a:t> </a:t>
            </a:r>
            <a:r>
              <a:rPr lang="ar-EG" sz="2000" dirty="0" smtClean="0"/>
              <a:t>حدوث الكارثة وسيجلسون </a:t>
            </a:r>
            <a:r>
              <a:rPr lang="ar-EG" sz="2000" dirty="0" smtClean="0"/>
              <a:t> </a:t>
            </a:r>
            <a:r>
              <a:rPr lang="ar-EG" sz="2000" dirty="0" smtClean="0"/>
              <a:t>بداخلها في امان .</a:t>
            </a:r>
          </a:p>
          <a:p>
            <a:pPr marL="0" indent="0" algn="just">
              <a:buNone/>
            </a:pPr>
            <a:r>
              <a:rPr lang="ar-EG" sz="2000" dirty="0"/>
              <a:t> </a:t>
            </a:r>
            <a:r>
              <a:rPr lang="ar-EG" sz="2000" dirty="0" smtClean="0"/>
              <a:t>   - بعد انتهاء الكارثة ستقوم جهة الانقاذ بالذهاب الى الكبسولات التي لا يستطيع سكانها الخروج من تلك </a:t>
            </a:r>
            <a:endParaRPr lang="ar-EG" sz="2000" dirty="0"/>
          </a:p>
          <a:p>
            <a:pPr marL="0" indent="0" algn="just">
              <a:buNone/>
            </a:pPr>
            <a:r>
              <a:rPr lang="ar-EG" sz="2000" dirty="0" smtClean="0"/>
              <a:t>      الغرفة ( الكبسولة ) وانقاذهم . </a:t>
            </a:r>
          </a:p>
          <a:p>
            <a:pPr marL="0" indent="0" algn="just">
              <a:buNone/>
            </a:pPr>
            <a:r>
              <a:rPr lang="ar-EG" sz="2000" dirty="0"/>
              <a:t> </a:t>
            </a:r>
            <a:r>
              <a:rPr lang="ar-EG" sz="2000" dirty="0" smtClean="0"/>
              <a:t>     </a:t>
            </a:r>
            <a:endParaRPr lang="ar-EG" dirty="0" smtClean="0"/>
          </a:p>
          <a:p>
            <a:pPr marL="0" indent="0">
              <a:buNone/>
            </a:pPr>
            <a:endParaRPr lang="ar-EG" dirty="0"/>
          </a:p>
        </p:txBody>
      </p:sp>
    </p:spTree>
    <p:extLst>
      <p:ext uri="{BB962C8B-B14F-4D97-AF65-F5344CB8AC3E}">
        <p14:creationId xmlns:p14="http://schemas.microsoft.com/office/powerpoint/2010/main" val="2806840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tx2">
                    <a:lumMod val="75000"/>
                  </a:schemeClr>
                </a:solidFill>
              </a:rPr>
              <a:t>Our safety home</a:t>
            </a:r>
            <a:endParaRPr lang="ar-EG" sz="4800" b="1" dirty="0">
              <a:solidFill>
                <a:schemeClr val="tx2">
                  <a:lumMod val="75000"/>
                </a:schemeClr>
              </a:solidFill>
            </a:endParaRPr>
          </a:p>
        </p:txBody>
      </p:sp>
      <p:pic>
        <p:nvPicPr>
          <p:cNvPr id="10" name="Content Placeholder 9"/>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51720" y="1916832"/>
            <a:ext cx="5184576" cy="3960440"/>
          </a:xfrm>
        </p:spPr>
      </p:pic>
    </p:spTree>
    <p:extLst>
      <p:ext uri="{BB962C8B-B14F-4D97-AF65-F5344CB8AC3E}">
        <p14:creationId xmlns:p14="http://schemas.microsoft.com/office/powerpoint/2010/main" val="2760878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smtClean="0">
                <a:solidFill>
                  <a:schemeClr val="tx2">
                    <a:lumMod val="75000"/>
                  </a:schemeClr>
                </a:solidFill>
              </a:rPr>
              <a:t>Safety Home</a:t>
            </a:r>
            <a:endParaRPr lang="ar-EG" sz="4800" b="1" dirty="0">
              <a:solidFill>
                <a:schemeClr val="tx2">
                  <a:lumMod val="75000"/>
                </a:schemeClr>
              </a:solidFill>
            </a:endParaRPr>
          </a:p>
        </p:txBody>
      </p:sp>
      <p:sp>
        <p:nvSpPr>
          <p:cNvPr id="3" name="Content Placeholder 2"/>
          <p:cNvSpPr>
            <a:spLocks noGrp="1"/>
          </p:cNvSpPr>
          <p:nvPr>
            <p:ph sz="quarter" idx="1"/>
          </p:nvPr>
        </p:nvSpPr>
        <p:spPr>
          <a:xfrm>
            <a:off x="301752" y="1527048"/>
            <a:ext cx="8503920" cy="5142312"/>
          </a:xfrm>
        </p:spPr>
        <p:txBody>
          <a:bodyPr/>
          <a:lstStyle/>
          <a:p>
            <a:pPr algn="just"/>
            <a:r>
              <a:rPr lang="ar-EG" sz="3200" b="1" u="sng" dirty="0" smtClean="0">
                <a:solidFill>
                  <a:schemeClr val="tx2">
                    <a:lumMod val="75000"/>
                  </a:schemeClr>
                </a:solidFill>
              </a:rPr>
              <a:t>الفكرة : </a:t>
            </a:r>
            <a:r>
              <a:rPr lang="ar-EG" dirty="0" smtClean="0"/>
              <a:t>منزل مجهز لمواجهة الكوارث الطبيعية , من خلال استخدام ال </a:t>
            </a:r>
            <a:r>
              <a:rPr lang="en-US" dirty="0" smtClean="0"/>
              <a:t>embedded system </a:t>
            </a:r>
            <a:r>
              <a:rPr lang="ar-EG" dirty="0" smtClean="0"/>
              <a:t> وهو الاردوينو .</a:t>
            </a:r>
          </a:p>
          <a:p>
            <a:pPr algn="just"/>
            <a:r>
              <a:rPr lang="ar-EG" sz="3200" b="1" u="sng" dirty="0">
                <a:solidFill>
                  <a:schemeClr val="tx2">
                    <a:lumMod val="75000"/>
                  </a:schemeClr>
                </a:solidFill>
              </a:rPr>
              <a:t>الشرح : </a:t>
            </a:r>
            <a:r>
              <a:rPr lang="ar-EG" dirty="0" smtClean="0"/>
              <a:t>المنزل مجهز بسينسور حرارة وسينسور حركة وسينسور صوت , ف حالة ارتفاع درجة الحرارة عن الدرجة المحددة في سينسور الحرارة سيقوم السينسور باصدار صوت لتنبيه اهل المنزل وكذلك في حالة الاستشعار ببداية اي هزة ارضية سيقوم سينسور الحركة باصدار صوت , وسينسور الصوت نستخدمه بعد العلم ببداية حدوث الكارثة في فتح باب الخروج  بكلمة واحدة لتيسير الخروج من </a:t>
            </a:r>
            <a:r>
              <a:rPr lang="ar-EG" dirty="0" smtClean="0"/>
              <a:t>المنزل </a:t>
            </a:r>
          </a:p>
          <a:p>
            <a:pPr algn="just"/>
            <a:r>
              <a:rPr lang="ar-EG" dirty="0" smtClean="0"/>
              <a:t>ولقد قمنا بتنفيذ ماكيت به باب و مزود ب</a:t>
            </a:r>
            <a:r>
              <a:rPr lang="en-US" dirty="0" smtClean="0"/>
              <a:t> voice recognition module</a:t>
            </a:r>
            <a:r>
              <a:rPr lang="ar-EG" dirty="0" smtClean="0"/>
              <a:t> </a:t>
            </a:r>
            <a:r>
              <a:rPr lang="en-US" dirty="0" smtClean="0"/>
              <a:t> </a:t>
            </a:r>
            <a:r>
              <a:rPr lang="ar-EG" dirty="0" smtClean="0"/>
              <a:t>فعندما نقول كلمه </a:t>
            </a:r>
            <a:r>
              <a:rPr lang="en-US" dirty="0" smtClean="0"/>
              <a:t>open </a:t>
            </a:r>
            <a:r>
              <a:rPr lang="ar-EG" dirty="0" smtClean="0"/>
              <a:t> سيفتح الباب عن طريق ال </a:t>
            </a:r>
            <a:r>
              <a:rPr lang="en-US" dirty="0" smtClean="0"/>
              <a:t>servo motor</a:t>
            </a:r>
            <a:r>
              <a:rPr lang="ar-EG" dirty="0" smtClean="0"/>
              <a:t> </a:t>
            </a:r>
            <a:r>
              <a:rPr lang="ar-EG" dirty="0" smtClean="0"/>
              <a:t>.</a:t>
            </a:r>
          </a:p>
          <a:p>
            <a:pPr marL="0" indent="0" algn="just">
              <a:buNone/>
            </a:pPr>
            <a:endParaRPr lang="ar-EG" dirty="0" smtClean="0"/>
          </a:p>
        </p:txBody>
      </p:sp>
    </p:spTree>
    <p:extLst>
      <p:ext uri="{BB962C8B-B14F-4D97-AF65-F5344CB8AC3E}">
        <p14:creationId xmlns:p14="http://schemas.microsoft.com/office/powerpoint/2010/main" val="1536141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err="1" smtClean="0">
                <a:solidFill>
                  <a:schemeClr val="tx2">
                    <a:lumMod val="75000"/>
                  </a:schemeClr>
                </a:solidFill>
              </a:rPr>
              <a:t>Arduino</a:t>
            </a:r>
            <a:r>
              <a:rPr lang="en-US" sz="4800" b="1" dirty="0" smtClean="0">
                <a:solidFill>
                  <a:schemeClr val="tx2">
                    <a:lumMod val="75000"/>
                  </a:schemeClr>
                </a:solidFill>
              </a:rPr>
              <a:t> </a:t>
            </a:r>
            <a:r>
              <a:rPr lang="en-US" sz="4800" b="1" dirty="0" err="1" smtClean="0">
                <a:solidFill>
                  <a:schemeClr val="tx2">
                    <a:lumMod val="75000"/>
                  </a:schemeClr>
                </a:solidFill>
              </a:rPr>
              <a:t>uno</a:t>
            </a:r>
            <a:r>
              <a:rPr lang="en-US" sz="4800" b="1" dirty="0" smtClean="0">
                <a:solidFill>
                  <a:schemeClr val="tx2">
                    <a:lumMod val="75000"/>
                  </a:schemeClr>
                </a:solidFill>
              </a:rPr>
              <a:t> </a:t>
            </a:r>
            <a:endParaRPr lang="ar-EG" sz="4800" b="1" dirty="0">
              <a:solidFill>
                <a:schemeClr val="tx2">
                  <a:lumMod val="75000"/>
                </a:schemeClr>
              </a:solidFill>
            </a:endParaRPr>
          </a:p>
        </p:txBody>
      </p:sp>
      <p:sp>
        <p:nvSpPr>
          <p:cNvPr id="3" name="Content Placeholder 2"/>
          <p:cNvSpPr>
            <a:spLocks noGrp="1"/>
          </p:cNvSpPr>
          <p:nvPr>
            <p:ph sz="quarter" idx="1"/>
          </p:nvPr>
        </p:nvSpPr>
        <p:spPr/>
        <p:txBody>
          <a:bodyPr>
            <a:normAutofit/>
          </a:bodyPr>
          <a:lstStyle/>
          <a:p>
            <a:pPr marL="0" indent="0" algn="l" rtl="0">
              <a:buNone/>
            </a:pPr>
            <a:endParaRPr lang="en-US" sz="3200" b="1" dirty="0" smtClean="0">
              <a:solidFill>
                <a:schemeClr val="tx2">
                  <a:lumMod val="75000"/>
                </a:schemeClr>
              </a:solidFill>
              <a:latin typeface="+mj-lt"/>
              <a:ea typeface="+mj-ea"/>
              <a:cs typeface="+mj-cs"/>
            </a:endParaRPr>
          </a:p>
          <a:p>
            <a:pPr marL="0" indent="0" algn="l" rtl="0">
              <a:buNone/>
            </a:pPr>
            <a:r>
              <a:rPr lang="en-US" sz="3200" b="1" dirty="0">
                <a:solidFill>
                  <a:schemeClr val="tx2">
                    <a:lumMod val="75000"/>
                  </a:schemeClr>
                </a:solidFill>
                <a:latin typeface="+mj-lt"/>
                <a:ea typeface="+mj-ea"/>
                <a:cs typeface="+mj-cs"/>
              </a:rPr>
              <a:t> </a:t>
            </a:r>
            <a:r>
              <a:rPr lang="en-US" sz="3200" b="1" dirty="0" smtClean="0">
                <a:solidFill>
                  <a:schemeClr val="tx2">
                    <a:lumMod val="75000"/>
                  </a:schemeClr>
                </a:solidFill>
                <a:latin typeface="+mj-lt"/>
                <a:ea typeface="+mj-ea"/>
                <a:cs typeface="+mj-cs"/>
              </a:rPr>
              <a:t>  - </a:t>
            </a:r>
            <a:endParaRPr lang="ar-EG" sz="3200" b="1" dirty="0">
              <a:solidFill>
                <a:schemeClr val="tx2">
                  <a:lumMod val="75000"/>
                </a:schemeClr>
              </a:solidFill>
              <a:latin typeface="+mj-lt"/>
              <a:ea typeface="+mj-ea"/>
              <a:cs typeface="+mj-cs"/>
            </a:endParaRPr>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348880"/>
            <a:ext cx="7632848" cy="4032448"/>
          </a:xfrm>
          <a:prstGeom prst="rect">
            <a:avLst/>
          </a:prstGeom>
        </p:spPr>
      </p:pic>
    </p:spTree>
    <p:extLst>
      <p:ext uri="{BB962C8B-B14F-4D97-AF65-F5344CB8AC3E}">
        <p14:creationId xmlns:p14="http://schemas.microsoft.com/office/powerpoint/2010/main" val="374399566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2261</TotalTime>
  <Words>902</Words>
  <Application>Microsoft Office PowerPoint</Application>
  <PresentationFormat>On-screen Show (4:3)</PresentationFormat>
  <Paragraphs>115</Paragraphs>
  <Slides>17</Slides>
  <Notes>0</Notes>
  <HiddenSlides>0</HiddenSlides>
  <MMClips>2</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Civic</vt:lpstr>
      <vt:lpstr>Challenge</vt:lpstr>
      <vt:lpstr>الكوارث</vt:lpstr>
      <vt:lpstr>الكوارث </vt:lpstr>
      <vt:lpstr>المحتويات</vt:lpstr>
      <vt:lpstr>انواع الكوارث</vt:lpstr>
      <vt:lpstr>كيفية مواجهة الكوارث</vt:lpstr>
      <vt:lpstr>Our safety home</vt:lpstr>
      <vt:lpstr>Safety Home</vt:lpstr>
      <vt:lpstr>Arduino uno </vt:lpstr>
      <vt:lpstr>companents</vt:lpstr>
      <vt:lpstr>تجربة عملية للمنزل</vt:lpstr>
      <vt:lpstr>نموذج مبسط للكبسولة</vt:lpstr>
      <vt:lpstr>كبسولة النجاة من الكوارث</vt:lpstr>
      <vt:lpstr>البيئة والمواد المجهزة للكبسولة</vt:lpstr>
      <vt:lpstr>طرق الوقاية من كارثة الاوبئة</vt:lpstr>
      <vt:lpstr>كيفية الوقاية من الكوارث الطبيعية</vt:lpstr>
      <vt:lpstr>عناصر مواجهة الكارثة</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الكوارث</dc:title>
  <dc:creator>el3afreet</dc:creator>
  <cp:lastModifiedBy>el3afreet</cp:lastModifiedBy>
  <cp:revision>46</cp:revision>
  <dcterms:created xsi:type="dcterms:W3CDTF">2018-10-20T12:49:13Z</dcterms:created>
  <dcterms:modified xsi:type="dcterms:W3CDTF">2018-10-22T05:56:12Z</dcterms:modified>
</cp:coreProperties>
</file>